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332" r:id="rId3"/>
    <p:sldId id="326" r:id="rId4"/>
    <p:sldId id="327" r:id="rId5"/>
    <p:sldId id="333" r:id="rId6"/>
    <p:sldId id="328" r:id="rId7"/>
    <p:sldId id="329" r:id="rId8"/>
    <p:sldId id="334" r:id="rId9"/>
    <p:sldId id="330" r:id="rId10"/>
    <p:sldId id="331" r:id="rId11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-109" charset="0"/>
      <a:defRPr kern="1200">
        <a:solidFill>
          <a:schemeClr val="bg1"/>
        </a:solidFill>
        <a:latin typeface="Arial" pitchFamily="-109" charset="0"/>
        <a:ea typeface="SimSun" pitchFamily="2" charset="-122"/>
        <a:cs typeface="SimSun" pitchFamily="2" charset="-122"/>
      </a:defRPr>
    </a:lvl1pPr>
    <a:lvl2pPr marL="742950" indent="-28575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-109" charset="0"/>
      <a:defRPr kern="1200">
        <a:solidFill>
          <a:schemeClr val="bg1"/>
        </a:solidFill>
        <a:latin typeface="Arial" pitchFamily="-109" charset="0"/>
        <a:ea typeface="SimSun" pitchFamily="2" charset="-122"/>
        <a:cs typeface="SimSun" pitchFamily="2" charset="-122"/>
      </a:defRPr>
    </a:lvl2pPr>
    <a:lvl3pPr marL="11430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-109" charset="0"/>
      <a:defRPr kern="1200">
        <a:solidFill>
          <a:schemeClr val="bg1"/>
        </a:solidFill>
        <a:latin typeface="Arial" pitchFamily="-109" charset="0"/>
        <a:ea typeface="SimSun" pitchFamily="2" charset="-122"/>
        <a:cs typeface="SimSun" pitchFamily="2" charset="-122"/>
      </a:defRPr>
    </a:lvl3pPr>
    <a:lvl4pPr marL="16002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-109" charset="0"/>
      <a:defRPr kern="1200">
        <a:solidFill>
          <a:schemeClr val="bg1"/>
        </a:solidFill>
        <a:latin typeface="Arial" pitchFamily="-109" charset="0"/>
        <a:ea typeface="SimSun" pitchFamily="2" charset="-122"/>
        <a:cs typeface="SimSun" pitchFamily="2" charset="-122"/>
      </a:defRPr>
    </a:lvl4pPr>
    <a:lvl5pPr marL="20574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-109" charset="0"/>
      <a:defRPr kern="1200">
        <a:solidFill>
          <a:schemeClr val="bg1"/>
        </a:solidFill>
        <a:latin typeface="Arial" pitchFamily="-109" charset="0"/>
        <a:ea typeface="SimSun" pitchFamily="2" charset="-122"/>
        <a:cs typeface="SimSun" pitchFamily="2" charset="-122"/>
      </a:defRPr>
    </a:lvl5pPr>
    <a:lvl6pPr marL="2286000" algn="l" defTabSz="457200" rtl="0" eaLnBrk="1" latinLnBrk="0" hangingPunct="1">
      <a:defRPr kern="1200">
        <a:solidFill>
          <a:schemeClr val="bg1"/>
        </a:solidFill>
        <a:latin typeface="Arial" pitchFamily="-109" charset="0"/>
        <a:ea typeface="SimSun" pitchFamily="2" charset="-122"/>
        <a:cs typeface="SimSun" pitchFamily="2" charset="-122"/>
      </a:defRPr>
    </a:lvl6pPr>
    <a:lvl7pPr marL="2743200" algn="l" defTabSz="457200" rtl="0" eaLnBrk="1" latinLnBrk="0" hangingPunct="1">
      <a:defRPr kern="1200">
        <a:solidFill>
          <a:schemeClr val="bg1"/>
        </a:solidFill>
        <a:latin typeface="Arial" pitchFamily="-109" charset="0"/>
        <a:ea typeface="SimSun" pitchFamily="2" charset="-122"/>
        <a:cs typeface="SimSun" pitchFamily="2" charset="-122"/>
      </a:defRPr>
    </a:lvl7pPr>
    <a:lvl8pPr marL="3200400" algn="l" defTabSz="457200" rtl="0" eaLnBrk="1" latinLnBrk="0" hangingPunct="1">
      <a:defRPr kern="1200">
        <a:solidFill>
          <a:schemeClr val="bg1"/>
        </a:solidFill>
        <a:latin typeface="Arial" pitchFamily="-109" charset="0"/>
        <a:ea typeface="SimSun" pitchFamily="2" charset="-122"/>
        <a:cs typeface="SimSun" pitchFamily="2" charset="-122"/>
      </a:defRPr>
    </a:lvl8pPr>
    <a:lvl9pPr marL="3657600" algn="l" defTabSz="457200" rtl="0" eaLnBrk="1" latinLnBrk="0" hangingPunct="1">
      <a:defRPr kern="1200">
        <a:solidFill>
          <a:schemeClr val="bg1"/>
        </a:solidFill>
        <a:latin typeface="Arial" pitchFamily="-109" charset="0"/>
        <a:ea typeface="SimSun" pitchFamily="2" charset="-122"/>
        <a:cs typeface="SimSun" pitchFamily="2" charset="-122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BFBDD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50" autoAdjust="0"/>
    <p:restoredTop sz="98025" autoAdjust="0"/>
  </p:normalViewPr>
  <p:slideViewPr>
    <p:cSldViewPr>
      <p:cViewPr varScale="1">
        <p:scale>
          <a:sx n="79" d="100"/>
          <a:sy n="79" d="100"/>
        </p:scale>
        <p:origin x="1310" y="43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2" y="-8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0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1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4438" cy="3767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sp>
      <p:sp>
        <p:nvSpPr>
          <p:cNvPr id="2052" name="Rectangle 4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3475" cy="4521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68675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pitchFamily="-109" charset="0"/>
              </a:defRPr>
            </a:lvl1pPr>
          </a:lstStyle>
          <a:p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68675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pitchFamily="-109" charset="0"/>
              </a:defRPr>
            </a:lvl1pPr>
          </a:lstStyle>
          <a:p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68675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pitchFamily="-109" charset="0"/>
              </a:defRPr>
            </a:lvl1pPr>
          </a:lstStyle>
          <a:p>
            <a:endParaRPr lang="en-US"/>
          </a:p>
        </p:txBody>
      </p:sp>
      <p:sp>
        <p:nvSpPr>
          <p:cNvPr id="205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68675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pitchFamily="-109" charset="0"/>
              </a:defRPr>
            </a:lvl1pPr>
          </a:lstStyle>
          <a:p>
            <a:fld id="{6E142DC1-22A2-0D4C-8515-33BBAD42E40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1237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09" charset="0"/>
      <a:defRPr sz="1200" kern="1200">
        <a:solidFill>
          <a:srgbClr val="000000"/>
        </a:solidFill>
        <a:latin typeface="Times New Roman" pitchFamily="-109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09" charset="0"/>
      <a:defRPr sz="1200" kern="1200">
        <a:solidFill>
          <a:srgbClr val="000000"/>
        </a:solidFill>
        <a:latin typeface="Times New Roman" pitchFamily="-109" charset="0"/>
        <a:ea typeface="ＭＳ Ｐゴシック" pitchFamily="-109" charset="-128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09" charset="0"/>
      <a:defRPr sz="1200" kern="1200">
        <a:solidFill>
          <a:srgbClr val="000000"/>
        </a:solidFill>
        <a:latin typeface="Times New Roman" pitchFamily="-109" charset="0"/>
        <a:ea typeface="ＭＳ Ｐゴシック" pitchFamily="-109" charset="-128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09" charset="0"/>
      <a:defRPr sz="1200" kern="1200">
        <a:solidFill>
          <a:srgbClr val="000000"/>
        </a:solidFill>
        <a:latin typeface="Times New Roman" pitchFamily="-109" charset="0"/>
        <a:ea typeface="ＭＳ Ｐゴシック" pitchFamily="-109" charset="-128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09" charset="0"/>
      <a:defRPr sz="1200" kern="1200">
        <a:solidFill>
          <a:srgbClr val="000000"/>
        </a:solidFill>
        <a:latin typeface="Times New Roman" pitchFamily="-109" charset="0"/>
        <a:ea typeface="ＭＳ Ｐゴシック" pitchFamily="-109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29BCA57-8A81-1F44-998E-F9637647B3D9}" type="slidenum">
              <a:rPr lang="en-US"/>
              <a:pPr/>
              <a:t>1</a:t>
            </a:fld>
            <a:endParaRPr lang="en-US"/>
          </a:p>
        </p:txBody>
      </p:sp>
      <p:sp>
        <p:nvSpPr>
          <p:cNvPr id="43009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0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1379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9A64BAD-C7D5-744B-AE10-E945EAA19E33}" type="slidenum">
              <a:rPr lang="en-US"/>
              <a:pPr/>
              <a:t>10</a:t>
            </a:fld>
            <a:endParaRPr lang="en-US"/>
          </a:p>
        </p:txBody>
      </p:sp>
      <p:sp>
        <p:nvSpPr>
          <p:cNvPr id="44033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71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9A64BAD-C7D5-744B-AE10-E945EAA19E33}" type="slidenum">
              <a:rPr lang="en-US"/>
              <a:pPr/>
              <a:t>2</a:t>
            </a:fld>
            <a:endParaRPr lang="en-US"/>
          </a:p>
        </p:txBody>
      </p:sp>
      <p:sp>
        <p:nvSpPr>
          <p:cNvPr id="44033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585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9A64BAD-C7D5-744B-AE10-E945EAA19E33}" type="slidenum">
              <a:rPr lang="en-US"/>
              <a:pPr/>
              <a:t>3</a:t>
            </a:fld>
            <a:endParaRPr lang="en-US"/>
          </a:p>
        </p:txBody>
      </p:sp>
      <p:sp>
        <p:nvSpPr>
          <p:cNvPr id="44033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56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9A64BAD-C7D5-744B-AE10-E945EAA19E33}" type="slidenum">
              <a:rPr lang="en-US"/>
              <a:pPr/>
              <a:t>4</a:t>
            </a:fld>
            <a:endParaRPr lang="en-US"/>
          </a:p>
        </p:txBody>
      </p:sp>
      <p:sp>
        <p:nvSpPr>
          <p:cNvPr id="44033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486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9A64BAD-C7D5-744B-AE10-E945EAA19E33}" type="slidenum">
              <a:rPr lang="en-US"/>
              <a:pPr/>
              <a:t>5</a:t>
            </a:fld>
            <a:endParaRPr lang="en-US"/>
          </a:p>
        </p:txBody>
      </p:sp>
      <p:sp>
        <p:nvSpPr>
          <p:cNvPr id="44033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7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9A64BAD-C7D5-744B-AE10-E945EAA19E33}" type="slidenum">
              <a:rPr lang="en-US"/>
              <a:pPr/>
              <a:t>6</a:t>
            </a:fld>
            <a:endParaRPr lang="en-US"/>
          </a:p>
        </p:txBody>
      </p:sp>
      <p:sp>
        <p:nvSpPr>
          <p:cNvPr id="44033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38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9A64BAD-C7D5-744B-AE10-E945EAA19E33}" type="slidenum">
              <a:rPr lang="en-US"/>
              <a:pPr/>
              <a:t>7</a:t>
            </a:fld>
            <a:endParaRPr lang="en-US"/>
          </a:p>
        </p:txBody>
      </p:sp>
      <p:sp>
        <p:nvSpPr>
          <p:cNvPr id="44033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5943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9A64BAD-C7D5-744B-AE10-E945EAA19E33}" type="slidenum">
              <a:rPr lang="en-US"/>
              <a:pPr/>
              <a:t>8</a:t>
            </a:fld>
            <a:endParaRPr lang="en-US"/>
          </a:p>
        </p:txBody>
      </p:sp>
      <p:sp>
        <p:nvSpPr>
          <p:cNvPr id="44033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6221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9A64BAD-C7D5-744B-AE10-E945EAA19E33}" type="slidenum">
              <a:rPr lang="en-US"/>
              <a:pPr/>
              <a:t>9</a:t>
            </a:fld>
            <a:endParaRPr lang="en-US"/>
          </a:p>
        </p:txBody>
      </p:sp>
      <p:sp>
        <p:nvSpPr>
          <p:cNvPr id="44033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88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4FA673F-9556-A147-BF31-E07C0905F9A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A6F71D6-A4B1-D240-82B2-B91BCB4DD58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4088" y="301625"/>
            <a:ext cx="2265362" cy="6451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48450" cy="6451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0CF5789-7503-DE43-91CA-054AD602FF5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AF9D199-2D43-A046-9A03-AD84BC569F5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6DA2F7A-426B-8040-89F8-F3A09C69FD8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6112" cy="4984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1750" y="1768475"/>
            <a:ext cx="4457700" cy="4984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43A5EC6-5771-9847-9D59-F8E77B2E907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04B27AE-AB4A-294F-A145-8BA248D7FD2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AE77AD0-569C-A245-8ED5-2EB03E0299B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9ED0E99D-5D7C-DE4C-9BCE-733E71135BF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0D11110-CBC6-A047-BD68-6238483F049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8FE625D-2184-6B43-9942-DED39DCF67F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503238" y="301625"/>
            <a:ext cx="9066212" cy="12573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38" y="1768475"/>
            <a:ext cx="9066212" cy="49847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2808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503238" y="6886575"/>
            <a:ext cx="2343150" cy="5159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448050" y="6886575"/>
            <a:ext cx="3190875" cy="5159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227888" y="6886575"/>
            <a:ext cx="2343150" cy="5159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884C9160-8224-D044-A400-B0F7CFBA4B98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904037"/>
            <a:ext cx="783480" cy="6556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-109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-109" charset="0"/>
        <a:defRPr sz="4400">
          <a:solidFill>
            <a:srgbClr val="000000"/>
          </a:solidFill>
          <a:latin typeface="Arial" pitchFamily="-109" charset="0"/>
          <a:ea typeface="SimSun" pitchFamily="2" charset="-122"/>
          <a:cs typeface="SimSun" pitchFamily="2" charset="-122"/>
        </a:defRPr>
      </a:lvl2pPr>
      <a:lvl3pPr marL="11430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-109" charset="0"/>
        <a:defRPr sz="4400">
          <a:solidFill>
            <a:srgbClr val="000000"/>
          </a:solidFill>
          <a:latin typeface="Arial" pitchFamily="-109" charset="0"/>
          <a:ea typeface="SimSun" pitchFamily="2" charset="-122"/>
          <a:cs typeface="SimSun" pitchFamily="2" charset="-122"/>
        </a:defRPr>
      </a:lvl3pPr>
      <a:lvl4pPr marL="16002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-109" charset="0"/>
        <a:defRPr sz="4400">
          <a:solidFill>
            <a:srgbClr val="000000"/>
          </a:solidFill>
          <a:latin typeface="Arial" pitchFamily="-109" charset="0"/>
          <a:ea typeface="SimSun" pitchFamily="2" charset="-122"/>
          <a:cs typeface="SimSun" pitchFamily="2" charset="-122"/>
        </a:defRPr>
      </a:lvl4pPr>
      <a:lvl5pPr marL="20574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-109" charset="0"/>
        <a:defRPr sz="4400">
          <a:solidFill>
            <a:srgbClr val="000000"/>
          </a:solidFill>
          <a:latin typeface="Arial" pitchFamily="-109" charset="0"/>
          <a:ea typeface="SimSun" pitchFamily="2" charset="-122"/>
          <a:cs typeface="SimSun" pitchFamily="2" charset="-122"/>
        </a:defRPr>
      </a:lvl5pPr>
      <a:lvl6pPr marL="25146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-109" charset="0"/>
        <a:defRPr sz="4400">
          <a:solidFill>
            <a:srgbClr val="000000"/>
          </a:solidFill>
          <a:latin typeface="Arial" pitchFamily="-109" charset="0"/>
          <a:ea typeface="SimSun" pitchFamily="2" charset="-122"/>
          <a:cs typeface="SimSun" pitchFamily="2" charset="-122"/>
        </a:defRPr>
      </a:lvl6pPr>
      <a:lvl7pPr marL="29718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-109" charset="0"/>
        <a:defRPr sz="4400">
          <a:solidFill>
            <a:srgbClr val="000000"/>
          </a:solidFill>
          <a:latin typeface="Arial" pitchFamily="-109" charset="0"/>
          <a:ea typeface="SimSun" pitchFamily="2" charset="-122"/>
          <a:cs typeface="SimSun" pitchFamily="2" charset="-122"/>
        </a:defRPr>
      </a:lvl7pPr>
      <a:lvl8pPr marL="34290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-109" charset="0"/>
        <a:defRPr sz="4400">
          <a:solidFill>
            <a:srgbClr val="000000"/>
          </a:solidFill>
          <a:latin typeface="Arial" pitchFamily="-109" charset="0"/>
          <a:ea typeface="SimSun" pitchFamily="2" charset="-122"/>
          <a:cs typeface="SimSun" pitchFamily="2" charset="-122"/>
        </a:defRPr>
      </a:lvl8pPr>
      <a:lvl9pPr marL="38862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-109" charset="0"/>
        <a:defRPr sz="4400">
          <a:solidFill>
            <a:srgbClr val="000000"/>
          </a:solidFill>
          <a:latin typeface="Arial" pitchFamily="-109" charset="0"/>
          <a:ea typeface="SimSun" pitchFamily="2" charset="-122"/>
          <a:cs typeface="SimSun" pitchFamily="2" charset="-122"/>
        </a:defRPr>
      </a:lvl9pPr>
    </p:titleStyle>
    <p:bodyStyle>
      <a:lvl1pPr marL="342900" indent="-342900" algn="l" defTabSz="457200" rtl="0" fontAlgn="base" hangingPunct="0">
        <a:lnSpc>
          <a:spcPct val="93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itchFamily="-109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fontAlgn="base" hangingPunct="0">
        <a:lnSpc>
          <a:spcPct val="93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itchFamily="-109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fontAlgn="base" hangingPunct="0">
        <a:lnSpc>
          <a:spcPct val="93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itchFamily="-109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fontAlgn="base" hangingPunct="0">
        <a:lnSpc>
          <a:spcPct val="9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itchFamily="-109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-109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-109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-109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-109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-109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2179637"/>
            <a:ext cx="10080624" cy="1981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tIns="91440">
            <a:prstTxWarp prst="textNoShape">
              <a:avLst/>
            </a:prstTxWarp>
          </a:bodyPr>
          <a:lstStyle/>
          <a:p>
            <a:pPr algn="ctr" hangingPunct="1">
              <a:lnSpc>
                <a:spcPct val="100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Ryan Orf</a:t>
            </a:r>
          </a:p>
          <a:p>
            <a:pPr algn="ctr" hangingPunct="1">
              <a:lnSpc>
                <a:spcPct val="100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0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(Undergrad)</a:t>
            </a:r>
            <a:endParaRPr lang="en-US" sz="2000" b="1" dirty="0">
              <a:solidFill>
                <a:srgbClr val="000000"/>
              </a:solidFill>
            </a:endParaRPr>
          </a:p>
          <a:p>
            <a:pPr algn="ctr" hangingPunct="1">
              <a:lnSpc>
                <a:spcPct val="100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z="2000" b="1" dirty="0">
              <a:solidFill>
                <a:srgbClr val="000000"/>
              </a:solidFill>
            </a:endParaRPr>
          </a:p>
          <a:p>
            <a:pPr algn="ctr" hangingPunct="1">
              <a:lnSpc>
                <a:spcPct val="100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000" dirty="0">
                <a:solidFill>
                  <a:srgbClr val="000000"/>
                </a:solidFill>
              </a:rPr>
              <a:t>Dept. of Electrical Engineering and Computer Science, </a:t>
            </a:r>
            <a:br>
              <a:rPr lang="en-US" sz="2000" dirty="0">
                <a:solidFill>
                  <a:srgbClr val="000000"/>
                </a:solidFill>
              </a:rPr>
            </a:br>
            <a:r>
              <a:rPr lang="en-US" sz="2000" dirty="0">
                <a:solidFill>
                  <a:srgbClr val="000000"/>
                </a:solidFill>
              </a:rPr>
              <a:t>University of Missouri, </a:t>
            </a:r>
          </a:p>
          <a:p>
            <a:pPr algn="ctr" hangingPunct="1">
              <a:lnSpc>
                <a:spcPct val="100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000" dirty="0">
                <a:solidFill>
                  <a:srgbClr val="000000"/>
                </a:solidFill>
              </a:rPr>
              <a:t>Columbia, MO 65211, USA</a:t>
            </a:r>
          </a:p>
          <a:p>
            <a:pPr hangingPunct="1">
              <a:lnSpc>
                <a:spcPct val="100000"/>
              </a:lnSpc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48384" y="5684837"/>
            <a:ext cx="1983855" cy="166031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14" name="Rectangle 13"/>
          <p:cNvSpPr/>
          <p:nvPr/>
        </p:nvSpPr>
        <p:spPr>
          <a:xfrm>
            <a:off x="1" y="4770437"/>
            <a:ext cx="10080624" cy="6647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5pPr>
            <a:lvl6pPr marL="22860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27432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32004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36576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r>
              <a:rPr lang="en-US" sz="2000" i="1" dirty="0"/>
              <a:t>CS 4650/7650, ECE 4655/7655 Digital Image Processing Final Project</a:t>
            </a:r>
            <a:endParaRPr lang="en-US" sz="2000" dirty="0"/>
          </a:p>
          <a:p>
            <a:r>
              <a:rPr lang="en-US" sz="2000" dirty="0"/>
              <a:t>Wed Dec 13</a:t>
            </a:r>
            <a:r>
              <a:rPr lang="en-US" sz="2000" baseline="30000" dirty="0"/>
              <a:t>th</a:t>
            </a:r>
            <a:r>
              <a:rPr lang="en-US" sz="2000" dirty="0"/>
              <a:t> , 2021 (3:00-5:00pm)</a:t>
            </a:r>
          </a:p>
        </p:txBody>
      </p:sp>
      <p:sp>
        <p:nvSpPr>
          <p:cNvPr id="9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531540"/>
            <a:ext cx="10080625" cy="1285875"/>
          </a:xfrm>
        </p:spPr>
        <p:txBody>
          <a:bodyPr tIns="38878"/>
          <a:lstStyle/>
          <a:p>
            <a:pPr>
              <a:tabLst>
                <a:tab pos="0" algn="l"/>
                <a:tab pos="457180" algn="l"/>
                <a:tab pos="914360" algn="l"/>
                <a:tab pos="1371540" algn="l"/>
                <a:tab pos="1828721" algn="l"/>
                <a:tab pos="2285901" algn="l"/>
                <a:tab pos="2743080" algn="l"/>
                <a:tab pos="3200261" algn="l"/>
                <a:tab pos="3657441" algn="l"/>
                <a:tab pos="4114621" algn="l"/>
                <a:tab pos="4571801" algn="l"/>
                <a:tab pos="5028981" algn="l"/>
                <a:tab pos="5486162" algn="l"/>
                <a:tab pos="5943341" algn="l"/>
                <a:tab pos="6400522" algn="l"/>
                <a:tab pos="6857702" algn="l"/>
                <a:tab pos="7314882" algn="l"/>
                <a:tab pos="7772062" algn="l"/>
                <a:tab pos="8229242" algn="l"/>
                <a:tab pos="8686422" algn="l"/>
                <a:tab pos="9143602" algn="l"/>
              </a:tabLst>
            </a:pPr>
            <a:r>
              <a:rPr lang="en-US" b="1" dirty="0">
                <a:latin typeface="Arial" pitchFamily="34" charset="0"/>
                <a:cs typeface="Arial" pitchFamily="34" charset="0"/>
              </a:rPr>
              <a:t>Undergraduate Implementation of the Viola-Jones Face Detector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468312" y="12437"/>
            <a:ext cx="9070975" cy="1171575"/>
          </a:xfrm>
          <a:ln/>
        </p:spPr>
        <p:txBody>
          <a:bodyPr tIns="38880"/>
          <a:lstStyle/>
          <a:p>
            <a:pPr>
              <a:lnSpc>
                <a:spcPct val="100000"/>
              </a:lnSpc>
            </a:pPr>
            <a:r>
              <a:rPr lang="en-US" b="1" dirty="0">
                <a:latin typeface="Arial" pitchFamily="34" charset="0"/>
                <a:cs typeface="Arial" pitchFamily="34" charset="0"/>
              </a:rPr>
              <a:t>References</a:t>
            </a:r>
            <a:endParaRPr lang="en-US" b="1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92112" y="1570037"/>
            <a:ext cx="9066212" cy="4984750"/>
          </a:xfrm>
        </p:spPr>
        <p:txBody>
          <a:bodyPr/>
          <a:lstStyle/>
          <a:p>
            <a:pPr marL="0" indent="0"/>
            <a:r>
              <a:rPr lang="en-US" sz="1800" dirty="0">
                <a:effectLst/>
                <a:latin typeface="+mj-lt"/>
              </a:rPr>
              <a:t>Lee, S. (2021, August 11). </a:t>
            </a:r>
            <a:r>
              <a:rPr lang="en-US" sz="1800" i="1" dirty="0">
                <a:effectLst/>
                <a:latin typeface="+mj-lt"/>
              </a:rPr>
              <a:t>Understanding face detection with the viola-jones object 	detection framework</a:t>
            </a:r>
            <a:r>
              <a:rPr lang="en-US" sz="1800" dirty="0">
                <a:effectLst/>
                <a:latin typeface="+mj-lt"/>
              </a:rPr>
              <a:t>. Medium. 	Retrieved December 13, 2021, from 	https://towardsdatascience.com/understanding-face-detection-with-the-	viola-jones-	object-detection-framework-c55cc2a9da14. </a:t>
            </a:r>
            <a:endParaRPr lang="en-US" sz="1800" dirty="0">
              <a:latin typeface="Arial" panose="020B0604020202020204" pitchFamily="34" charset="0"/>
            </a:endParaRPr>
          </a:p>
          <a:p>
            <a:pPr marL="0" indent="0"/>
            <a:r>
              <a:rPr lang="en-US" sz="1800" b="0" i="0" dirty="0" err="1">
                <a:effectLst/>
                <a:latin typeface="Arial" panose="020B0604020202020204" pitchFamily="34" charset="0"/>
              </a:rPr>
              <a:t>Zafeiriou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, Stefanos, Cha Zhang, and </a:t>
            </a:r>
            <a:r>
              <a:rPr lang="en-US" sz="1800" b="0" i="0" dirty="0" err="1">
                <a:effectLst/>
                <a:latin typeface="Arial" panose="020B0604020202020204" pitchFamily="34" charset="0"/>
              </a:rPr>
              <a:t>Zhengyou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 Zhang. "A survey on face detection in the 	wild: past, present and  	future." Computer Vision and Image Understanding 138 	(2015): 1-24, --- 449 citations.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 flipV="1">
            <a:off x="0" y="1112837"/>
            <a:ext cx="10080625" cy="3016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662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163512" y="46037"/>
            <a:ext cx="9604375" cy="1171575"/>
          </a:xfrm>
          <a:ln/>
        </p:spPr>
        <p:txBody>
          <a:bodyPr tIns="38880"/>
          <a:lstStyle/>
          <a:p>
            <a: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b="1" dirty="0"/>
              <a:t>Outline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96912" y="1646237"/>
            <a:ext cx="9070975" cy="4899025"/>
          </a:xfrm>
          <a:ln/>
        </p:spPr>
        <p:txBody>
          <a:bodyPr tIns="21240"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Motivation, Scope, and Description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Image Processing Modules and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Pipeline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Sample Input and Output Images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Approach: Algorithms and Module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Implementation Details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Results: Demo and Evaluation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Walkthrough “Demo”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Summary and Future Work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References</a:t>
            </a:r>
            <a:endParaRPr lang="en-US" sz="2400" dirty="0"/>
          </a:p>
        </p:txBody>
      </p:sp>
      <p:cxnSp>
        <p:nvCxnSpPr>
          <p:cNvPr id="4" name="Straight Connector 3"/>
          <p:cNvCxnSpPr/>
          <p:nvPr/>
        </p:nvCxnSpPr>
        <p:spPr bwMode="auto">
          <a:xfrm flipV="1">
            <a:off x="0" y="1112837"/>
            <a:ext cx="10080625" cy="3016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34463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392112" y="274637"/>
            <a:ext cx="9070975" cy="1171575"/>
          </a:xfrm>
          <a:ln/>
        </p:spPr>
        <p:txBody>
          <a:bodyPr tIns="38880" anchor="t"/>
          <a:lstStyle/>
          <a:p>
            <a: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4000" b="1" dirty="0">
                <a:latin typeface="Arial" pitchFamily="34" charset="0"/>
                <a:cs typeface="Arial" pitchFamily="34" charset="0"/>
              </a:rPr>
              <a:t>Motivation, Scope, and Description</a:t>
            </a:r>
          </a:p>
        </p:txBody>
      </p:sp>
      <p:cxnSp>
        <p:nvCxnSpPr>
          <p:cNvPr id="4" name="Straight Connector 3"/>
          <p:cNvCxnSpPr/>
          <p:nvPr/>
        </p:nvCxnSpPr>
        <p:spPr bwMode="auto">
          <a:xfrm flipV="1">
            <a:off x="0" y="1112837"/>
            <a:ext cx="10080625" cy="3016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44512" y="1570036"/>
            <a:ext cx="9066212" cy="5761038"/>
          </a:xfrm>
        </p:spPr>
        <p:txBody>
          <a:bodyPr/>
          <a:lstStyle/>
          <a:p>
            <a:pPr lvl="1">
              <a:lnSpc>
                <a:spcPct val="100000"/>
              </a:lnSpc>
              <a:buFont typeface="Arial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The Face Detection Problem</a:t>
            </a:r>
            <a:endParaRPr lang="en-US" sz="1800" dirty="0">
              <a:latin typeface="Arial" pitchFamily="34" charset="0"/>
              <a:cs typeface="Arial" pitchFamily="34" charset="0"/>
            </a:endParaRPr>
          </a:p>
          <a:p>
            <a:pPr lvl="2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Use machine learning to train a predefined dataset of images in order to predict faces in a provided image afterwards</a:t>
            </a:r>
          </a:p>
          <a:p>
            <a:pPr lvl="2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Training process: Convolve each image with </a:t>
            </a:r>
            <a:r>
              <a:rPr lang="en-US" sz="1400" dirty="0" err="1">
                <a:latin typeface="Arial" pitchFamily="34" charset="0"/>
                <a:cs typeface="Arial" pitchFamily="34" charset="0"/>
              </a:rPr>
              <a:t>Haar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 features, obtain the ground truth data for the images, and fit the training data to the training test</a:t>
            </a:r>
          </a:p>
          <a:p>
            <a:pPr lvl="1">
              <a:lnSpc>
                <a:spcPct val="100000"/>
              </a:lnSpc>
              <a:buFont typeface="Arial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Motivation</a:t>
            </a: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lvl="2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Face Detection is interesting and prevalent in modern society</a:t>
            </a:r>
          </a:p>
          <a:p>
            <a:pPr lvl="2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Useful for entertainment and monitoring, especially criminal</a:t>
            </a:r>
            <a:endParaRPr lang="en-US" sz="1400" dirty="0">
              <a:latin typeface="Arial" pitchFamily="34" charset="0"/>
              <a:cs typeface="Arial" pitchFamily="34" charset="0"/>
            </a:endParaRPr>
          </a:p>
          <a:p>
            <a:pPr lvl="1">
              <a:lnSpc>
                <a:spcPct val="100000"/>
              </a:lnSpc>
              <a:buFont typeface="Arial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Scope</a:t>
            </a:r>
          </a:p>
          <a:p>
            <a:pPr lvl="2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Basic Face Detection: Find faces within a provided image</a:t>
            </a:r>
            <a:endParaRPr lang="en-US" sz="1800" dirty="0">
              <a:latin typeface="Arial" pitchFamily="34" charset="0"/>
              <a:cs typeface="Arial" pitchFamily="34" charset="0"/>
            </a:endParaRPr>
          </a:p>
          <a:p>
            <a:pPr lvl="1">
              <a:lnSpc>
                <a:spcPct val="100000"/>
              </a:lnSpc>
              <a:buFont typeface="Arial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Existing Approaches</a:t>
            </a:r>
          </a:p>
          <a:p>
            <a:pPr lvl="2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What is a </a:t>
            </a:r>
            <a:r>
              <a:rPr lang="en-US" sz="1800" dirty="0" err="1">
                <a:latin typeface="Arial" pitchFamily="34" charset="0"/>
                <a:cs typeface="Arial" pitchFamily="34" charset="0"/>
              </a:rPr>
              <a:t>Haar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 feature?</a:t>
            </a:r>
          </a:p>
          <a:p>
            <a:pPr lvl="2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Integral Image vs Convolving </a:t>
            </a:r>
            <a:r>
              <a:rPr lang="en-US" sz="1800" dirty="0" err="1">
                <a:latin typeface="Arial" pitchFamily="34" charset="0"/>
                <a:cs typeface="Arial" pitchFamily="34" charset="0"/>
              </a:rPr>
              <a:t>Haar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 Features</a:t>
            </a:r>
          </a:p>
          <a:p>
            <a:pPr lvl="2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Many implementations </a:t>
            </a:r>
            <a:r>
              <a:rPr lang="en-US" sz="1800" dirty="0">
                <a:latin typeface="Arial" pitchFamily="34" charset="0"/>
                <a:cs typeface="Arial" pitchFamily="34" charset="0"/>
                <a:sym typeface="Wingdings" panose="05000000000000000000" pitchFamily="2" charset="2"/>
              </a:rPr>
              <a:t> OpenCV: </a:t>
            </a:r>
            <a:r>
              <a:rPr lang="en-US" sz="1800" dirty="0" err="1">
                <a:latin typeface="Arial" pitchFamily="34" charset="0"/>
                <a:cs typeface="Arial" pitchFamily="34" charset="0"/>
                <a:sym typeface="Wingdings" panose="05000000000000000000" pitchFamily="2" charset="2"/>
              </a:rPr>
              <a:t>detectMultiScale</a:t>
            </a:r>
            <a:r>
              <a:rPr lang="en-US" sz="1800" dirty="0">
                <a:latin typeface="Arial" pitchFamily="34" charset="0"/>
                <a:cs typeface="Arial" pitchFamily="34" charset="0"/>
                <a:sym typeface="Wingdings" panose="05000000000000000000" pitchFamily="2" charset="2"/>
              </a:rPr>
              <a:t>()</a:t>
            </a:r>
            <a:endParaRPr lang="en-US" sz="2000" dirty="0">
              <a:latin typeface="Arial" pitchFamily="34" charset="0"/>
              <a:cs typeface="Arial" pitchFamily="34" charset="0"/>
            </a:endParaRPr>
          </a:p>
          <a:p>
            <a:pPr lvl="1">
              <a:lnSpc>
                <a:spcPct val="100000"/>
              </a:lnSpc>
              <a:buFont typeface="Arial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Uses OpenCV, NumPy, and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SciKit</a:t>
            </a:r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24C2F90E-6314-48A2-AD13-6087B917A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512" y="4541837"/>
            <a:ext cx="3287713" cy="10678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948200-C6E6-4620-BD5A-56EDF3473F4A}"/>
              </a:ext>
            </a:extLst>
          </p:cNvPr>
          <p:cNvSpPr txBox="1"/>
          <p:nvPr/>
        </p:nvSpPr>
        <p:spPr>
          <a:xfrm>
            <a:off x="6640513" y="5642375"/>
            <a:ext cx="3440112" cy="321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/>
                </a:solidFill>
              </a:rPr>
              <a:t>Courtesy of: https://miro.medium.com/max/1838/1*k96yZytRg8FchAcmfw43xA.png</a:t>
            </a:r>
          </a:p>
        </p:txBody>
      </p:sp>
    </p:spTree>
    <p:extLst>
      <p:ext uri="{BB962C8B-B14F-4D97-AF65-F5344CB8AC3E}">
        <p14:creationId xmlns:p14="http://schemas.microsoft.com/office/powerpoint/2010/main" val="419152173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468312" y="12437"/>
            <a:ext cx="9070975" cy="1171575"/>
          </a:xfrm>
          <a:ln/>
        </p:spPr>
        <p:txBody>
          <a:bodyPr tIns="38880"/>
          <a:lstStyle/>
          <a:p>
            <a:pPr>
              <a:lnSpc>
                <a:spcPct val="100000"/>
              </a:lnSpc>
            </a:pPr>
            <a:r>
              <a:rPr lang="en-US" sz="3600" b="1" dirty="0">
                <a:latin typeface="Arial" pitchFamily="34" charset="0"/>
                <a:cs typeface="Arial" pitchFamily="34" charset="0"/>
              </a:rPr>
              <a:t>Image Processing Modules and Pipeline</a:t>
            </a:r>
          </a:p>
        </p:txBody>
      </p:sp>
      <p:cxnSp>
        <p:nvCxnSpPr>
          <p:cNvPr id="4" name="Straight Connector 3"/>
          <p:cNvCxnSpPr/>
          <p:nvPr/>
        </p:nvCxnSpPr>
        <p:spPr bwMode="auto">
          <a:xfrm flipV="1">
            <a:off x="0" y="1112837"/>
            <a:ext cx="10080625" cy="3016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15912" y="1361513"/>
            <a:ext cx="9223375" cy="5710800"/>
          </a:xfrm>
        </p:spPr>
        <p:txBody>
          <a:bodyPr/>
          <a:lstStyle/>
          <a:p>
            <a:pPr lvl="1">
              <a:lnSpc>
                <a:spcPct val="100000"/>
              </a:lnSpc>
              <a:buFont typeface="Arial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Pipeline:</a:t>
            </a:r>
          </a:p>
          <a:p>
            <a:pPr lvl="1">
              <a:lnSpc>
                <a:spcPct val="100000"/>
              </a:lnSpc>
              <a:buFont typeface="Arial" pitchFamily="34" charset="0"/>
              <a:buChar char="•"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lvl="1">
              <a:lnSpc>
                <a:spcPct val="100000"/>
              </a:lnSpc>
              <a:buFont typeface="Arial" pitchFamily="34" charset="0"/>
              <a:buChar char="•"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marL="457200" lvl="1" indent="0">
              <a:lnSpc>
                <a:spcPct val="100000"/>
              </a:lnSpc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marL="457200" lvl="1" indent="0">
              <a:lnSpc>
                <a:spcPct val="100000"/>
              </a:lnSpc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marL="457200" lvl="1" indent="0">
              <a:lnSpc>
                <a:spcPct val="100000"/>
              </a:lnSpc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lvl="1">
              <a:lnSpc>
                <a:spcPct val="100000"/>
              </a:lnSpc>
              <a:buFont typeface="Arial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Implemented Segmentation, Processing, and Post Processing</a:t>
            </a:r>
          </a:p>
          <a:p>
            <a:pPr lvl="2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Segmentation: Made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Haar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features from sizes 2x2 to 32x32 instead of using an existing set and convolved with each image</a:t>
            </a:r>
          </a:p>
          <a:p>
            <a:pPr lvl="2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Processing: Obtained ground truth images, reshaped data, trained machine, and predicted faces on an input image</a:t>
            </a:r>
          </a:p>
          <a:p>
            <a:pPr lvl="2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Post Processing: Draws red boxes around detected faces</a:t>
            </a:r>
          </a:p>
          <a:p>
            <a:pPr lvl="1">
              <a:lnSpc>
                <a:spcPct val="100000"/>
              </a:lnSpc>
              <a:buFont typeface="Arial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Had to learn about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Haar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features and MACHINE LEARNING</a:t>
            </a:r>
          </a:p>
          <a:p>
            <a:pPr lvl="1">
              <a:lnSpc>
                <a:spcPct val="100000"/>
              </a:lnSpc>
              <a:buFont typeface="Arial" pitchFamily="34" charset="0"/>
              <a:buChar char="•"/>
            </a:pPr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9488459-0A92-47E4-8A16-BB646685F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12" y="2103437"/>
            <a:ext cx="4267200" cy="1763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AFDCA1-0B97-4D2F-B250-600E82B86BF6}"/>
              </a:ext>
            </a:extLst>
          </p:cNvPr>
          <p:cNvSpPr txBox="1"/>
          <p:nvPr/>
        </p:nvSpPr>
        <p:spPr>
          <a:xfrm>
            <a:off x="5497512" y="1417637"/>
            <a:ext cx="4191000" cy="2410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Modules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Preprocessing: cv2.resize() to reshape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Segmentation: cv2.filter2D() to convolve </a:t>
            </a:r>
            <a:r>
              <a:rPr lang="en-US" sz="1400" dirty="0" err="1">
                <a:solidFill>
                  <a:schemeClr val="tx1"/>
                </a:solidFill>
              </a:rPr>
              <a:t>Haar</a:t>
            </a:r>
            <a:r>
              <a:rPr lang="en-US" sz="1400" dirty="0">
                <a:solidFill>
                  <a:schemeClr val="tx1"/>
                </a:solidFill>
              </a:rPr>
              <a:t> feature kernels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Processing: cv2.CascadeClassifier() and .detectMultiScale() for obtaining ground truth data, </a:t>
            </a:r>
            <a:r>
              <a:rPr lang="en-US" sz="1400" dirty="0" err="1">
                <a:solidFill>
                  <a:schemeClr val="tx1"/>
                </a:solidFill>
              </a:rPr>
              <a:t>sklearn.svm.SVC</a:t>
            </a:r>
            <a:r>
              <a:rPr lang="en-US" sz="1400" dirty="0">
                <a:solidFill>
                  <a:schemeClr val="tx1"/>
                </a:solidFill>
              </a:rPr>
              <a:t> and .fit for training, and .predict for predicting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Used throughout: various </a:t>
            </a:r>
            <a:r>
              <a:rPr lang="en-US" sz="1400" dirty="0" err="1">
                <a:solidFill>
                  <a:schemeClr val="tx1"/>
                </a:solidFill>
              </a:rPr>
              <a:t>numpy</a:t>
            </a:r>
            <a:r>
              <a:rPr lang="en-US" sz="1400" dirty="0">
                <a:solidFill>
                  <a:schemeClr val="tx1"/>
                </a:solidFill>
              </a:rPr>
              <a:t> and cv2 functions for arrays and image file manipulation</a:t>
            </a:r>
          </a:p>
        </p:txBody>
      </p:sp>
    </p:spTree>
    <p:extLst>
      <p:ext uri="{BB962C8B-B14F-4D97-AF65-F5344CB8AC3E}">
        <p14:creationId xmlns:p14="http://schemas.microsoft.com/office/powerpoint/2010/main" val="7047349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468312" y="46037"/>
            <a:ext cx="9070975" cy="1171575"/>
          </a:xfrm>
          <a:ln/>
        </p:spPr>
        <p:txBody>
          <a:bodyPr tIns="38880"/>
          <a:lstStyle/>
          <a:p>
            <a:pPr>
              <a:lnSpc>
                <a:spcPct val="100000"/>
              </a:lnSpc>
            </a:pPr>
            <a:r>
              <a:rPr lang="en-US" sz="3600" b="1" dirty="0">
                <a:latin typeface="Arial" pitchFamily="34" charset="0"/>
                <a:cs typeface="Arial" pitchFamily="34" charset="0"/>
              </a:rPr>
              <a:t>Sample Input and Output Images</a:t>
            </a:r>
          </a:p>
        </p:txBody>
      </p:sp>
      <p:cxnSp>
        <p:nvCxnSpPr>
          <p:cNvPr id="4" name="Straight Connector 3"/>
          <p:cNvCxnSpPr/>
          <p:nvPr/>
        </p:nvCxnSpPr>
        <p:spPr bwMode="auto">
          <a:xfrm flipV="1">
            <a:off x="0" y="1112837"/>
            <a:ext cx="10080625" cy="3016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D9D4A57-B0B1-49EA-BF51-0E86A6420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712" y="1629644"/>
            <a:ext cx="2971800" cy="2971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40BA9F-CB06-4D92-B376-2573C63DAFD6}"/>
              </a:ext>
            </a:extLst>
          </p:cNvPr>
          <p:cNvSpPr txBox="1"/>
          <p:nvPr/>
        </p:nvSpPr>
        <p:spPr>
          <a:xfrm>
            <a:off x="1001712" y="1211338"/>
            <a:ext cx="190500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Input Image: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A1F237-F802-4C5C-B634-25AA71A655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0299" y="4389437"/>
            <a:ext cx="2667000" cy="299164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503840-4A82-42AE-BF67-0C4E5EA2860C}"/>
              </a:ext>
            </a:extLst>
          </p:cNvPr>
          <p:cNvSpPr txBox="1"/>
          <p:nvPr/>
        </p:nvSpPr>
        <p:spPr>
          <a:xfrm>
            <a:off x="3891868" y="3932237"/>
            <a:ext cx="243840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Intermediate Image: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EA2B33F-F7E9-4DCF-873B-297F1A829F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6086" y="1629644"/>
            <a:ext cx="2668472" cy="2971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6C044A-4094-4969-8AA6-9B27E8741080}"/>
              </a:ext>
            </a:extLst>
          </p:cNvPr>
          <p:cNvSpPr txBox="1"/>
          <p:nvPr/>
        </p:nvSpPr>
        <p:spPr>
          <a:xfrm>
            <a:off x="7402512" y="1248644"/>
            <a:ext cx="190500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Output Image:</a:t>
            </a:r>
          </a:p>
        </p:txBody>
      </p:sp>
    </p:spTree>
    <p:extLst>
      <p:ext uri="{BB962C8B-B14F-4D97-AF65-F5344CB8AC3E}">
        <p14:creationId xmlns:p14="http://schemas.microsoft.com/office/powerpoint/2010/main" val="275601115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76199" y="12437"/>
            <a:ext cx="9917113" cy="1171575"/>
          </a:xfrm>
          <a:ln/>
        </p:spPr>
        <p:txBody>
          <a:bodyPr tIns="38880"/>
          <a:lstStyle/>
          <a:p>
            <a:pPr>
              <a:lnSpc>
                <a:spcPct val="100000"/>
              </a:lnSpc>
            </a:pPr>
            <a:r>
              <a:rPr lang="en-US" sz="3600" b="1" dirty="0">
                <a:latin typeface="Arial" pitchFamily="34" charset="0"/>
                <a:cs typeface="Arial" pitchFamily="34" charset="0"/>
              </a:rPr>
              <a:t>Approach: Algorithms and Module Implementation Details</a:t>
            </a:r>
          </a:p>
        </p:txBody>
      </p:sp>
      <p:cxnSp>
        <p:nvCxnSpPr>
          <p:cNvPr id="4" name="Straight Connector 3"/>
          <p:cNvCxnSpPr/>
          <p:nvPr/>
        </p:nvCxnSpPr>
        <p:spPr bwMode="auto">
          <a:xfrm flipV="1">
            <a:off x="0" y="1112837"/>
            <a:ext cx="10080625" cy="3016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49312" y="1112837"/>
            <a:ext cx="9066212" cy="4984750"/>
          </a:xfrm>
        </p:spPr>
        <p:txBody>
          <a:bodyPr/>
          <a:lstStyle/>
          <a:p>
            <a:pPr marL="342900" lvl="1" indent="-342900">
              <a:spcAft>
                <a:spcPts val="1425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marL="342900" lvl="1" indent="-342900">
              <a:spcAft>
                <a:spcPts val="1425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Program Process/ “Pseudocode”</a:t>
            </a:r>
          </a:p>
          <a:p>
            <a:pPr marL="742950" lvl="2" indent="-342900">
              <a:spcAft>
                <a:spcPts val="1425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Declare and initialize 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Haar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 feature kernels </a:t>
            </a:r>
            <a:r>
              <a:rPr lang="en-US" sz="2000" dirty="0">
                <a:latin typeface="Arial" pitchFamily="34" charset="0"/>
                <a:cs typeface="Arial" pitchFamily="34" charset="0"/>
                <a:sym typeface="Wingdings" panose="05000000000000000000" pitchFamily="2" charset="2"/>
              </a:rPr>
              <a:t> read in each grayscale image, scale down to 11%, set size of training data and target arrays  loop through images, convolve each </a:t>
            </a:r>
            <a:r>
              <a:rPr lang="en-US" sz="2000" dirty="0" err="1">
                <a:latin typeface="Arial" pitchFamily="34" charset="0"/>
                <a:cs typeface="Arial" pitchFamily="34" charset="0"/>
                <a:sym typeface="Wingdings" panose="05000000000000000000" pitchFamily="2" charset="2"/>
              </a:rPr>
              <a:t>Haar</a:t>
            </a:r>
            <a:r>
              <a:rPr lang="en-US" sz="2000" dirty="0">
                <a:latin typeface="Arial" pitchFamily="34" charset="0"/>
                <a:cs typeface="Arial" pitchFamily="34" charset="0"/>
                <a:sym typeface="Wingdings" panose="05000000000000000000" pitchFamily="2" charset="2"/>
              </a:rPr>
              <a:t> feature with image  obtain ground truth data and create array corresponding to whether pixel location is a face or not  loop through each pixel in each image and assign features and ground truth information into appropriate training data and target arrays  train  open and scale down user-provided image  convolve with kernels  properly initialize prediction image  predict faces using machine learning  color faces in red  draw red boxes around detected faces/colored-in areas  display to user</a:t>
            </a: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marL="342900" lvl="1" indent="-342900">
              <a:spcAft>
                <a:spcPts val="1425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As stated in Modules, used OpenCV’s cv2, NumPy, and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SciKit’s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err="1">
                <a:latin typeface="Arial" pitchFamily="34" charset="0"/>
                <a:cs typeface="Arial" pitchFamily="34" charset="0"/>
              </a:rPr>
              <a:t>sklearn</a:t>
            </a: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marL="342900" lvl="1" indent="-342900">
              <a:spcAft>
                <a:spcPts val="1425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Dataset: Nine random images of forward-facing faces online</a:t>
            </a:r>
          </a:p>
          <a:p>
            <a:pPr marL="342900" lvl="1" indent="-342900">
              <a:spcAft>
                <a:spcPts val="1425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Complexity: O(n^3) or O(n*n^2), where n = features, n^2 = samples</a:t>
            </a:r>
          </a:p>
        </p:txBody>
      </p:sp>
    </p:spTree>
    <p:extLst>
      <p:ext uri="{BB962C8B-B14F-4D97-AF65-F5344CB8AC3E}">
        <p14:creationId xmlns:p14="http://schemas.microsoft.com/office/powerpoint/2010/main" val="38943872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468312" y="12437"/>
            <a:ext cx="9070975" cy="1171575"/>
          </a:xfrm>
          <a:ln/>
        </p:spPr>
        <p:txBody>
          <a:bodyPr tIns="38880"/>
          <a:lstStyle/>
          <a:p>
            <a:pPr>
              <a:lnSpc>
                <a:spcPct val="100000"/>
              </a:lnSpc>
            </a:pPr>
            <a:r>
              <a:rPr lang="en-US" b="1" dirty="0">
                <a:latin typeface="Arial" pitchFamily="34" charset="0"/>
                <a:cs typeface="Arial" pitchFamily="34" charset="0"/>
              </a:rPr>
              <a:t>Results: Demo &amp; Evaluation</a:t>
            </a:r>
          </a:p>
        </p:txBody>
      </p:sp>
      <p:cxnSp>
        <p:nvCxnSpPr>
          <p:cNvPr id="4" name="Straight Connector 3"/>
          <p:cNvCxnSpPr/>
          <p:nvPr/>
        </p:nvCxnSpPr>
        <p:spPr bwMode="auto">
          <a:xfrm flipV="1">
            <a:off x="0" y="1112837"/>
            <a:ext cx="10080625" cy="3016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49312" y="4967285"/>
            <a:ext cx="6477000" cy="242570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As you can see, the program does detect a 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However, results could be better. To the right is the same image with the results obtained from using OpenCV’s cv2.CascadeClassifier.detectMultiScale()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02BEAF-60D6-4D9D-BF0E-D4216E3B6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912" y="2103437"/>
            <a:ext cx="1889760" cy="2362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C8A7A1-0284-4A88-AB79-B46393FED734}"/>
              </a:ext>
            </a:extLst>
          </p:cNvPr>
          <p:cNvSpPr txBox="1"/>
          <p:nvPr/>
        </p:nvSpPr>
        <p:spPr>
          <a:xfrm>
            <a:off x="925512" y="1628081"/>
            <a:ext cx="190500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Input Image: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A44862-63B7-4655-BD3E-4E2BA7CF1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4773" y="2053889"/>
            <a:ext cx="1791078" cy="24117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45C532-61E4-4A4B-8196-D724548D8110}"/>
              </a:ext>
            </a:extLst>
          </p:cNvPr>
          <p:cNvSpPr txBox="1"/>
          <p:nvPr/>
        </p:nvSpPr>
        <p:spPr>
          <a:xfrm>
            <a:off x="3859212" y="1628081"/>
            <a:ext cx="236220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Intermediate Image: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B8BC4F-56D8-4C4B-927A-886E4AB113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6312" y="2060601"/>
            <a:ext cx="1791078" cy="24050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2D9DCE1-75BC-4F9C-B04B-1EDE91811CEB}"/>
              </a:ext>
            </a:extLst>
          </p:cNvPr>
          <p:cNvSpPr txBox="1"/>
          <p:nvPr/>
        </p:nvSpPr>
        <p:spPr>
          <a:xfrm>
            <a:off x="7402512" y="1628081"/>
            <a:ext cx="190500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Output Image:</a:t>
            </a:r>
          </a:p>
        </p:txBody>
      </p:sp>
      <p:pic>
        <p:nvPicPr>
          <p:cNvPr id="14" name="Picture 13" descr="A person with red hair&#10;&#10;Description automatically generated with low confidence">
            <a:extLst>
              <a:ext uri="{FF2B5EF4-FFF2-40B4-BE49-F238E27FC236}">
                <a16:creationId xmlns:a16="http://schemas.microsoft.com/office/drawing/2014/main" id="{BFD89F10-DC23-4EB7-A25B-30EF4D70E9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8529" y="5075237"/>
            <a:ext cx="1894851" cy="211606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760A22-6185-4924-91D5-B58711B6CD22}"/>
              </a:ext>
            </a:extLst>
          </p:cNvPr>
          <p:cNvSpPr txBox="1"/>
          <p:nvPr/>
        </p:nvSpPr>
        <p:spPr>
          <a:xfrm>
            <a:off x="7413625" y="4684257"/>
            <a:ext cx="266700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Built-in Library Output:</a:t>
            </a:r>
          </a:p>
        </p:txBody>
      </p:sp>
    </p:spTree>
    <p:extLst>
      <p:ext uri="{BB962C8B-B14F-4D97-AF65-F5344CB8AC3E}">
        <p14:creationId xmlns:p14="http://schemas.microsoft.com/office/powerpoint/2010/main" val="15786535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468312" y="12437"/>
            <a:ext cx="9070975" cy="1171575"/>
          </a:xfrm>
          <a:ln/>
        </p:spPr>
        <p:txBody>
          <a:bodyPr tIns="38880"/>
          <a:lstStyle/>
          <a:p>
            <a:pPr>
              <a:lnSpc>
                <a:spcPct val="100000"/>
              </a:lnSpc>
            </a:pPr>
            <a:r>
              <a:rPr lang="en-US" b="1" dirty="0">
                <a:latin typeface="Arial" pitchFamily="34" charset="0"/>
                <a:cs typeface="Arial" pitchFamily="34" charset="0"/>
              </a:rPr>
              <a:t>Walkthrough “Demo”</a:t>
            </a:r>
          </a:p>
        </p:txBody>
      </p:sp>
      <p:cxnSp>
        <p:nvCxnSpPr>
          <p:cNvPr id="4" name="Straight Connector 3"/>
          <p:cNvCxnSpPr/>
          <p:nvPr/>
        </p:nvCxnSpPr>
        <p:spPr bwMode="auto">
          <a:xfrm flipV="1">
            <a:off x="0" y="1112837"/>
            <a:ext cx="10080625" cy="3016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2" name="Picture 11" descr="A person smiling next to another person&#10;&#10;Description automatically generated with low confidence">
            <a:extLst>
              <a:ext uri="{FF2B5EF4-FFF2-40B4-BE49-F238E27FC236}">
                <a16:creationId xmlns:a16="http://schemas.microsoft.com/office/drawing/2014/main" id="{F31721F2-BBE5-477E-839F-7E982E1D68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0"/>
          <a:stretch/>
        </p:blipFill>
        <p:spPr>
          <a:xfrm>
            <a:off x="3821112" y="2384144"/>
            <a:ext cx="6020222" cy="406269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ED70FA0-61C4-410D-B234-9B074A61F529}"/>
              </a:ext>
            </a:extLst>
          </p:cNvPr>
          <p:cNvSpPr/>
          <p:nvPr/>
        </p:nvSpPr>
        <p:spPr bwMode="auto">
          <a:xfrm>
            <a:off x="3744912" y="2384144"/>
            <a:ext cx="6096000" cy="64956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-109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-109" charset="0"/>
              <a:ea typeface="SimSun" pitchFamily="2" charset="-122"/>
              <a:cs typeface="SimSun" pitchFamily="2" charset="-122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B00651-F6E6-4002-92A2-2B0E7D11003D}"/>
              </a:ext>
            </a:extLst>
          </p:cNvPr>
          <p:cNvSpPr/>
          <p:nvPr/>
        </p:nvSpPr>
        <p:spPr bwMode="auto">
          <a:xfrm>
            <a:off x="8697912" y="3033711"/>
            <a:ext cx="1219200" cy="74612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-109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-109" charset="0"/>
              <a:ea typeface="SimSun" pitchFamily="2" charset="-122"/>
              <a:cs typeface="SimSun" pitchFamily="2" charset="-122"/>
            </a:endParaRPr>
          </a:p>
        </p:txBody>
      </p:sp>
      <p:pic>
        <p:nvPicPr>
          <p:cNvPr id="17" name="Picture 16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5DE9BE52-B29D-4430-B106-600621FA6B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912" y="2708927"/>
            <a:ext cx="3104500" cy="24860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53C4188-94C5-4D0D-9033-A8A1EFFE6E73}"/>
              </a:ext>
            </a:extLst>
          </p:cNvPr>
          <p:cNvSpPr txBox="1"/>
          <p:nvPr/>
        </p:nvSpPr>
        <p:spPr>
          <a:xfrm>
            <a:off x="1230312" y="2209160"/>
            <a:ext cx="190500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Input Image: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6438AF-11A5-46EB-92E3-AA215874BB85}"/>
              </a:ext>
            </a:extLst>
          </p:cNvPr>
          <p:cNvSpPr txBox="1"/>
          <p:nvPr/>
        </p:nvSpPr>
        <p:spPr>
          <a:xfrm>
            <a:off x="5878512" y="2209160"/>
            <a:ext cx="213360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Running Program:</a:t>
            </a:r>
          </a:p>
        </p:txBody>
      </p:sp>
    </p:spTree>
    <p:extLst>
      <p:ext uri="{BB962C8B-B14F-4D97-AF65-F5344CB8AC3E}">
        <p14:creationId xmlns:p14="http://schemas.microsoft.com/office/powerpoint/2010/main" val="6916392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468312" y="12437"/>
            <a:ext cx="9070975" cy="1171575"/>
          </a:xfrm>
          <a:ln/>
        </p:spPr>
        <p:txBody>
          <a:bodyPr tIns="38880"/>
          <a:lstStyle/>
          <a:p>
            <a:pPr>
              <a:lnSpc>
                <a:spcPct val="100000"/>
              </a:lnSpc>
            </a:pPr>
            <a:r>
              <a:rPr lang="en-US" b="1" dirty="0">
                <a:latin typeface="Arial" pitchFamily="34" charset="0"/>
                <a:cs typeface="Arial" pitchFamily="34" charset="0"/>
              </a:rPr>
              <a:t>Summary &amp; Future Work</a:t>
            </a:r>
            <a:endParaRPr lang="en-US" b="1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73075" y="1287462"/>
            <a:ext cx="9066212" cy="498475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Expectations vs. Reality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Expected: Implement an accurate (~90%) face detector that will work on any image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Reality: Program correctly detects trained faces facing forward, not &gt;= 90% accurate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Problems encountered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Scikit’s 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sklearn.svm.SVC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() for machine learning training and predicting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Large complexity = slow runtime (&gt;6 hours for non-resized images)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Resizing of images = decreased accuracy in Processing and Post Processing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Lessons learned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Machine learning requires lots of data to be accurate and is not easy to understand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Techniques to Improve Upon Code: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Different machine learning implementation (</a:t>
            </a:r>
            <a:r>
              <a:rPr lang="en-US" sz="2000" dirty="0" err="1">
                <a:latin typeface="Arial" pitchFamily="34" charset="0"/>
                <a:cs typeface="Arial" pitchFamily="34" charset="0"/>
              </a:rPr>
              <a:t>PyTorch</a:t>
            </a:r>
            <a:r>
              <a:rPr lang="en-US" sz="2000" dirty="0">
                <a:latin typeface="Arial" pitchFamily="34" charset="0"/>
                <a:cs typeface="Arial" pitchFamily="34" charset="0"/>
              </a:rPr>
              <a:t>, etc.)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Integral Image</a:t>
            </a:r>
          </a:p>
        </p:txBody>
      </p:sp>
      <p:cxnSp>
        <p:nvCxnSpPr>
          <p:cNvPr id="4" name="Straight Connector 3"/>
          <p:cNvCxnSpPr/>
          <p:nvPr/>
        </p:nvCxnSpPr>
        <p:spPr bwMode="auto">
          <a:xfrm flipV="1">
            <a:off x="0" y="1112837"/>
            <a:ext cx="10080625" cy="30163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8303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SimSun"/>
        <a:cs typeface="SimSun"/>
      </a:majorFont>
      <a:minorFont>
        <a:latin typeface="Arial"/>
        <a:ea typeface="SimSun"/>
        <a:cs typeface="SimSu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-109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pitchFamily="-109" charset="0"/>
            <a:ea typeface="SimSun" pitchFamily="2" charset="-122"/>
            <a:cs typeface="SimSun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-109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pitchFamily="-109" charset="0"/>
            <a:ea typeface="SimSun" pitchFamily="2" charset="-122"/>
            <a:cs typeface="SimSun" pitchFamily="2" charset="-122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>
            <a:solidFill>
              <a:schemeClr val="tx1"/>
            </a:solidFill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Default Design 1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2924</TotalTime>
  <Words>837</Words>
  <Application>Microsoft Office PowerPoint</Application>
  <PresentationFormat>Custom</PresentationFormat>
  <Paragraphs>97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Gill Sans</vt:lpstr>
      <vt:lpstr>Times New Roman</vt:lpstr>
      <vt:lpstr>Default Design</vt:lpstr>
      <vt:lpstr>Undergraduate Implementation of the Viola-Jones Face Detector</vt:lpstr>
      <vt:lpstr>Outline</vt:lpstr>
      <vt:lpstr>Motivation, Scope, and Description</vt:lpstr>
      <vt:lpstr>Image Processing Modules and Pipeline</vt:lpstr>
      <vt:lpstr>Sample Input and Output Images</vt:lpstr>
      <vt:lpstr>Approach: Algorithms and Module Implementation Details</vt:lpstr>
      <vt:lpstr>Results: Demo &amp; Evaluation</vt:lpstr>
      <vt:lpstr>Walkthrough “Demo”</vt:lpstr>
      <vt:lpstr>Summary &amp; 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in Persistent Wide-Area Motion Imagery</dc:title>
  <dc:creator>Mahdiehp</dc:creator>
  <cp:lastModifiedBy>Orf, Ryan (MU-Student)</cp:lastModifiedBy>
  <cp:revision>165</cp:revision>
  <cp:lastPrinted>1601-01-01T00:00:00Z</cp:lastPrinted>
  <dcterms:created xsi:type="dcterms:W3CDTF">2011-04-29T00:54:10Z</dcterms:created>
  <dcterms:modified xsi:type="dcterms:W3CDTF">2021-12-13T21:10:22Z</dcterms:modified>
</cp:coreProperties>
</file>